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84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7CFFF"/>
    <a:srgbClr val="25C6FF"/>
    <a:srgbClr val="FF00FF"/>
    <a:srgbClr val="FF0000"/>
    <a:srgbClr val="9751CB"/>
    <a:srgbClr val="FF66FF"/>
    <a:srgbClr val="FF6600"/>
    <a:srgbClr val="FFA3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64" d="100"/>
          <a:sy n="64" d="100"/>
        </p:scale>
        <p:origin x="3336" y="102"/>
      </p:cViewPr>
      <p:guideLst>
        <p:guide orient="horz" pos="384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9B1D5E-2771-4A5E-A8B6-AD327DB6D66F}" type="datetimeFigureOut">
              <a:rPr lang="en-US" smtClean="0"/>
              <a:t>9/5/2024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60638" y="1143000"/>
            <a:ext cx="17367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B64AEC-62C3-4744-9E16-7571EE48CC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0232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50DD8-8ED5-4207-8DC3-88E9F3B55653}" type="datetimeFigureOut">
              <a:rPr lang="en-US" smtClean="0"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B8D92-5342-4A8C-A17E-5D1F89DC3C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0388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50DD8-8ED5-4207-8DC3-88E9F3B55653}" type="datetimeFigureOut">
              <a:rPr lang="en-US" smtClean="0"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B8D92-5342-4A8C-A17E-5D1F89DC3C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148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50DD8-8ED5-4207-8DC3-88E9F3B55653}" type="datetimeFigureOut">
              <a:rPr lang="en-US" smtClean="0"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B8D92-5342-4A8C-A17E-5D1F89DC3C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148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50DD8-8ED5-4207-8DC3-88E9F3B55653}" type="datetimeFigureOut">
              <a:rPr lang="en-US" smtClean="0"/>
              <a:t>9/5/2024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B8D92-5342-4A8C-A17E-5D1F89DC3C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57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50DD8-8ED5-4207-8DC3-88E9F3B55653}" type="datetimeFigureOut">
              <a:rPr lang="en-US" smtClean="0"/>
              <a:t>9/5/2024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B8D92-5342-4A8C-A17E-5D1F89DC3C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14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50DD8-8ED5-4207-8DC3-88E9F3B55653}" type="datetimeFigureOut">
              <a:rPr lang="en-US" smtClean="0"/>
              <a:t>9/5/2024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B8D92-5342-4A8C-A17E-5D1F89DC3C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931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50DD8-8ED5-4207-8DC3-88E9F3B55653}" type="datetimeFigureOut">
              <a:rPr lang="en-US" smtClean="0"/>
              <a:t>9/5/2024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B8D92-5342-4A8C-A17E-5D1F89DC3C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5683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50DD8-8ED5-4207-8DC3-88E9F3B55653}" type="datetimeFigureOut">
              <a:rPr lang="en-US" smtClean="0"/>
              <a:t>9/5/2024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B8D92-5342-4A8C-A17E-5D1F89DC3C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399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50DD8-8ED5-4207-8DC3-88E9F3B55653}" type="datetimeFigureOut">
              <a:rPr lang="en-US" smtClean="0"/>
              <a:t>9/5/2024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B8D92-5342-4A8C-A17E-5D1F89DC3C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892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50DD8-8ED5-4207-8DC3-88E9F3B55653}" type="datetimeFigureOut">
              <a:rPr lang="en-US" smtClean="0"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B8D92-5342-4A8C-A17E-5D1F89DC3C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1844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50DD8-8ED5-4207-8DC3-88E9F3B55653}" type="datetimeFigureOut">
              <a:rPr lang="en-US" smtClean="0"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B8D92-5342-4A8C-A17E-5D1F89DC3C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036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E50DD8-8ED5-4207-8DC3-88E9F3B55653}" type="datetimeFigureOut">
              <a:rPr lang="en-US" smtClean="0"/>
              <a:t>9/5/2024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1B8D92-5342-4A8C-A17E-5D1F89DC3C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2271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Hopscotch Outdoor Play™ Mat">
            <a:extLst>
              <a:ext uri="{FF2B5EF4-FFF2-40B4-BE49-F238E27FC236}">
                <a16:creationId xmlns:a16="http://schemas.microsoft.com/office/drawing/2014/main" id="{875E6AA6-2E7C-4773-9EE8-69C378853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6541" y="4899942"/>
            <a:ext cx="2401459" cy="1349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ree Puzzle Clipart Pictures - Clipartix">
            <a:extLst>
              <a:ext uri="{FF2B5EF4-FFF2-40B4-BE49-F238E27FC236}">
                <a16:creationId xmlns:a16="http://schemas.microsoft.com/office/drawing/2014/main" id="{C8C498D5-5031-4679-925B-F19A22C912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81015">
            <a:off x="402091" y="5986345"/>
            <a:ext cx="1404058" cy="1206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72DE873-A935-495D-8B37-B060EA16BE9D}"/>
              </a:ext>
            </a:extLst>
          </p:cNvPr>
          <p:cNvSpPr/>
          <p:nvPr/>
        </p:nvSpPr>
        <p:spPr>
          <a:xfrm>
            <a:off x="762528" y="1029481"/>
            <a:ext cx="5331523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i="1" cap="none" spc="0" dirty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pitchFamily="34" charset="0"/>
              </a:rPr>
              <a:t>St George’s </a:t>
            </a:r>
          </a:p>
          <a:p>
            <a:pPr algn="ctr"/>
            <a:r>
              <a:rPr lang="en-US" sz="4400" b="0" i="1" cap="none" spc="0" dirty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pitchFamily="34" charset="0"/>
              </a:rPr>
              <a:t>Breakfast and </a:t>
            </a:r>
          </a:p>
          <a:p>
            <a:pPr algn="ctr"/>
            <a:r>
              <a:rPr lang="en-US" sz="4400" b="0" i="1" cap="none" spc="0" dirty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pitchFamily="34" charset="0"/>
              </a:rPr>
              <a:t>Afterschool Club</a:t>
            </a:r>
          </a:p>
        </p:txBody>
      </p:sp>
      <p:sp>
        <p:nvSpPr>
          <p:cNvPr id="10" name="Double Wave 9">
            <a:extLst>
              <a:ext uri="{FF2B5EF4-FFF2-40B4-BE49-F238E27FC236}">
                <a16:creationId xmlns:a16="http://schemas.microsoft.com/office/drawing/2014/main" id="{13CE9F74-8C9A-43DC-9D97-57D90385F91B}"/>
              </a:ext>
            </a:extLst>
          </p:cNvPr>
          <p:cNvSpPr/>
          <p:nvPr/>
        </p:nvSpPr>
        <p:spPr>
          <a:xfrm>
            <a:off x="178555" y="3070858"/>
            <a:ext cx="3944266" cy="3025142"/>
          </a:xfrm>
          <a:prstGeom prst="doubleWave">
            <a:avLst/>
          </a:prstGeom>
          <a:solidFill>
            <a:srgbClr val="92D05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b="1" dirty="0">
              <a:solidFill>
                <a:schemeClr val="tx1"/>
              </a:solidFill>
            </a:endParaRPr>
          </a:p>
          <a:p>
            <a:pPr algn="ctr"/>
            <a:endParaRPr lang="en-GB" sz="1600" b="1" dirty="0">
              <a:solidFill>
                <a:schemeClr val="tx1"/>
              </a:solidFill>
            </a:endParaRPr>
          </a:p>
          <a:p>
            <a:pPr algn="ctr"/>
            <a:r>
              <a:rPr lang="en-GB" sz="1600" b="1" u="sng" dirty="0">
                <a:solidFill>
                  <a:schemeClr val="tx1"/>
                </a:solidFill>
              </a:rPr>
              <a:t>Breakfast Club</a:t>
            </a:r>
          </a:p>
          <a:p>
            <a:pPr algn="ctr"/>
            <a:endParaRPr lang="en-GB" sz="1600" dirty="0">
              <a:solidFill>
                <a:schemeClr val="tx1"/>
              </a:solidFill>
            </a:endParaRPr>
          </a:p>
          <a:p>
            <a:pPr algn="ctr"/>
            <a:r>
              <a:rPr lang="en-GB" sz="1600" b="1" dirty="0">
                <a:solidFill>
                  <a:schemeClr val="tx1"/>
                </a:solidFill>
              </a:rPr>
              <a:t>Days:</a:t>
            </a:r>
            <a:r>
              <a:rPr lang="en-GB" sz="1600" dirty="0">
                <a:solidFill>
                  <a:schemeClr val="tx1"/>
                </a:solidFill>
              </a:rPr>
              <a:t> Monday – Friday </a:t>
            </a:r>
          </a:p>
          <a:p>
            <a:pPr algn="ctr"/>
            <a:r>
              <a:rPr lang="en-GB" sz="1600" b="1" dirty="0">
                <a:solidFill>
                  <a:schemeClr val="tx1"/>
                </a:solidFill>
              </a:rPr>
              <a:t>Time:</a:t>
            </a:r>
            <a:r>
              <a:rPr lang="en-GB" sz="1600" dirty="0">
                <a:solidFill>
                  <a:schemeClr val="tx1"/>
                </a:solidFill>
              </a:rPr>
              <a:t> 7:30am – 8:40am </a:t>
            </a:r>
          </a:p>
          <a:p>
            <a:pPr algn="ctr"/>
            <a:r>
              <a:rPr lang="en-GB" sz="1600" b="1" dirty="0">
                <a:solidFill>
                  <a:schemeClr val="tx1"/>
                </a:solidFill>
              </a:rPr>
              <a:t>Cost:</a:t>
            </a:r>
            <a:r>
              <a:rPr lang="en-GB" sz="1600" dirty="0">
                <a:solidFill>
                  <a:schemeClr val="tx1"/>
                </a:solidFill>
              </a:rPr>
              <a:t> £5.00 per child </a:t>
            </a:r>
            <a:r>
              <a:rPr lang="en-GB" sz="1600" i="1" dirty="0">
                <a:solidFill>
                  <a:schemeClr val="tx1"/>
                </a:solidFill>
              </a:rPr>
              <a:t>(sibling discount £4.50 per child when all siblings attend together)</a:t>
            </a:r>
          </a:p>
          <a:p>
            <a:pPr algn="ctr"/>
            <a:r>
              <a:rPr lang="en-GB" sz="1600" b="1" dirty="0">
                <a:solidFill>
                  <a:schemeClr val="tx1"/>
                </a:solidFill>
              </a:rPr>
              <a:t>Food: </a:t>
            </a:r>
            <a:r>
              <a:rPr lang="en-GB" sz="1600" dirty="0">
                <a:solidFill>
                  <a:schemeClr val="tx1"/>
                </a:solidFill>
              </a:rPr>
              <a:t>Cereal, toast, hot breakfast</a:t>
            </a:r>
          </a:p>
          <a:p>
            <a:pPr algn="ctr"/>
            <a:r>
              <a:rPr lang="en-GB" sz="1600" b="1" dirty="0">
                <a:solidFill>
                  <a:schemeClr val="tx1"/>
                </a:solidFill>
              </a:rPr>
              <a:t>Activities</a:t>
            </a:r>
            <a:r>
              <a:rPr lang="en-GB" sz="1600" dirty="0">
                <a:solidFill>
                  <a:schemeClr val="tx1"/>
                </a:solidFill>
              </a:rPr>
              <a:t>: Board games, drawing, puzzles and outdoor play </a:t>
            </a:r>
            <a:r>
              <a:rPr lang="en-GB" sz="1600" i="1" dirty="0">
                <a:solidFill>
                  <a:schemeClr val="tx1"/>
                </a:solidFill>
              </a:rPr>
              <a:t>(weather dependent) 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</a:rPr>
              <a:t> </a:t>
            </a:r>
          </a:p>
          <a:p>
            <a:pPr algn="ctr"/>
            <a:endParaRPr lang="en-US" sz="1600" dirty="0"/>
          </a:p>
        </p:txBody>
      </p:sp>
      <p:sp>
        <p:nvSpPr>
          <p:cNvPr id="11" name="Double Wave 10">
            <a:extLst>
              <a:ext uri="{FF2B5EF4-FFF2-40B4-BE49-F238E27FC236}">
                <a16:creationId xmlns:a16="http://schemas.microsoft.com/office/drawing/2014/main" id="{56F4A461-0839-4BE0-80FF-0C9A4B02A965}"/>
              </a:ext>
            </a:extLst>
          </p:cNvPr>
          <p:cNvSpPr/>
          <p:nvPr/>
        </p:nvSpPr>
        <p:spPr>
          <a:xfrm>
            <a:off x="2550694" y="6207837"/>
            <a:ext cx="4127331" cy="3025142"/>
          </a:xfrm>
          <a:prstGeom prst="doubleWave">
            <a:avLst>
              <a:gd name="adj1" fmla="val 6250"/>
              <a:gd name="adj2" fmla="val -434"/>
            </a:avLst>
          </a:prstGeom>
          <a:solidFill>
            <a:srgbClr val="47CFFF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b="1" dirty="0">
              <a:solidFill>
                <a:schemeClr val="tx1"/>
              </a:solidFill>
            </a:endParaRPr>
          </a:p>
          <a:p>
            <a:pPr algn="ctr"/>
            <a:endParaRPr lang="en-GB" sz="1600" b="1" dirty="0">
              <a:solidFill>
                <a:schemeClr val="tx1"/>
              </a:solidFill>
            </a:endParaRPr>
          </a:p>
          <a:p>
            <a:pPr algn="ctr"/>
            <a:r>
              <a:rPr lang="en-GB" sz="1600" b="1" u="sng" dirty="0">
                <a:solidFill>
                  <a:schemeClr val="tx1"/>
                </a:solidFill>
              </a:rPr>
              <a:t>Afterschool Club</a:t>
            </a:r>
          </a:p>
          <a:p>
            <a:pPr algn="ctr"/>
            <a:endParaRPr lang="en-GB" sz="1600" dirty="0">
              <a:solidFill>
                <a:schemeClr val="tx1"/>
              </a:solidFill>
            </a:endParaRPr>
          </a:p>
          <a:p>
            <a:pPr algn="ctr"/>
            <a:r>
              <a:rPr lang="en-GB" sz="1600" b="1" dirty="0">
                <a:solidFill>
                  <a:schemeClr val="tx1"/>
                </a:solidFill>
              </a:rPr>
              <a:t>Days:</a:t>
            </a:r>
            <a:r>
              <a:rPr lang="en-GB" sz="1600" dirty="0">
                <a:solidFill>
                  <a:schemeClr val="tx1"/>
                </a:solidFill>
              </a:rPr>
              <a:t> Monday – Friday </a:t>
            </a:r>
          </a:p>
          <a:p>
            <a:pPr algn="ctr"/>
            <a:r>
              <a:rPr lang="en-GB" sz="1600" b="1" dirty="0">
                <a:solidFill>
                  <a:schemeClr val="tx1"/>
                </a:solidFill>
              </a:rPr>
              <a:t>Time:</a:t>
            </a:r>
            <a:r>
              <a:rPr lang="en-GB" sz="1600" dirty="0">
                <a:solidFill>
                  <a:schemeClr val="tx1"/>
                </a:solidFill>
              </a:rPr>
              <a:t> 3:15pm – 5:55pm  </a:t>
            </a:r>
          </a:p>
          <a:p>
            <a:pPr algn="ctr"/>
            <a:r>
              <a:rPr lang="en-GB" sz="1600" b="1" dirty="0">
                <a:solidFill>
                  <a:schemeClr val="tx1"/>
                </a:solidFill>
              </a:rPr>
              <a:t>Cost:</a:t>
            </a:r>
            <a:r>
              <a:rPr lang="en-GB" sz="1600" dirty="0">
                <a:solidFill>
                  <a:schemeClr val="tx1"/>
                </a:solidFill>
              </a:rPr>
              <a:t> £9.50 per child </a:t>
            </a:r>
            <a:r>
              <a:rPr lang="en-GB" sz="1600" i="1" dirty="0">
                <a:solidFill>
                  <a:schemeClr val="tx1"/>
                </a:solidFill>
              </a:rPr>
              <a:t>(sibling discount £9.00 per child when all siblings attend together)</a:t>
            </a:r>
          </a:p>
          <a:p>
            <a:pPr algn="ctr"/>
            <a:r>
              <a:rPr lang="en-GB" sz="1600" b="1" dirty="0">
                <a:solidFill>
                  <a:schemeClr val="tx1"/>
                </a:solidFill>
              </a:rPr>
              <a:t>Food: </a:t>
            </a:r>
            <a:r>
              <a:rPr lang="en-GB" sz="1600" dirty="0">
                <a:solidFill>
                  <a:schemeClr val="tx1"/>
                </a:solidFill>
              </a:rPr>
              <a:t>Sandwiches, biscuits and a drink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</a:rPr>
              <a:t>Activities: Arts &amp; Crafts, games, computers, DVDs and outdoor play </a:t>
            </a:r>
            <a:r>
              <a:rPr lang="en-GB" sz="1600" i="1" dirty="0">
                <a:solidFill>
                  <a:schemeClr val="tx1"/>
                </a:solidFill>
              </a:rPr>
              <a:t>(weather dependent) 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</a:rPr>
              <a:t> </a:t>
            </a:r>
          </a:p>
          <a:p>
            <a:pPr algn="ctr"/>
            <a:endParaRPr lang="en-US" sz="1600" dirty="0"/>
          </a:p>
        </p:txBody>
      </p:sp>
      <p:sp>
        <p:nvSpPr>
          <p:cNvPr id="12" name="Double Wave 11">
            <a:extLst>
              <a:ext uri="{FF2B5EF4-FFF2-40B4-BE49-F238E27FC236}">
                <a16:creationId xmlns:a16="http://schemas.microsoft.com/office/drawing/2014/main" id="{4D2E0232-3E60-4A9E-B052-9B0D4A3D2C17}"/>
              </a:ext>
            </a:extLst>
          </p:cNvPr>
          <p:cNvSpPr/>
          <p:nvPr/>
        </p:nvSpPr>
        <p:spPr>
          <a:xfrm>
            <a:off x="178553" y="9328774"/>
            <a:ext cx="6499472" cy="1909145"/>
          </a:xfrm>
          <a:prstGeom prst="doubleWave">
            <a:avLst/>
          </a:prstGeom>
          <a:solidFill>
            <a:srgbClr val="9751CB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b="1" dirty="0">
              <a:solidFill>
                <a:schemeClr val="tx1"/>
              </a:solidFill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</a:rPr>
              <a:t>To secure your place please visit: https://bookings.magicbooking.co.uk/Identity/Account/Login </a:t>
            </a:r>
          </a:p>
          <a:p>
            <a:pPr algn="ctr"/>
            <a:endParaRPr lang="en-GB" sz="1600" dirty="0">
              <a:solidFill>
                <a:schemeClr val="tx1"/>
              </a:solidFill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</a:rPr>
              <a:t>If you have any questions, please contact: afterschool@stgeorges.harrow.sch.uk  </a:t>
            </a:r>
          </a:p>
          <a:p>
            <a:pPr algn="ctr"/>
            <a:endParaRPr lang="en-US" sz="1600" dirty="0"/>
          </a:p>
        </p:txBody>
      </p:sp>
      <p:pic>
        <p:nvPicPr>
          <p:cNvPr id="1028" name="Picture 4" descr="Arts and crafts clipart - WikiClipArt">
            <a:extLst>
              <a:ext uri="{FF2B5EF4-FFF2-40B4-BE49-F238E27FC236}">
                <a16:creationId xmlns:a16="http://schemas.microsoft.com/office/drawing/2014/main" id="{DB6E231E-6739-4CC2-B4E0-002D779F9D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91315">
            <a:off x="168607" y="7334573"/>
            <a:ext cx="2023036" cy="1685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New Board Game Club | Obsdale Primary School">
            <a:extLst>
              <a:ext uri="{FF2B5EF4-FFF2-40B4-BE49-F238E27FC236}">
                <a16:creationId xmlns:a16="http://schemas.microsoft.com/office/drawing/2014/main" id="{DA785E75-E07D-4A5E-9BA6-4598ADC69B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011" y="3264976"/>
            <a:ext cx="2001859" cy="1499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9329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</TotalTime>
  <Words>159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Black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 Power</dc:creator>
  <cp:lastModifiedBy>Maria Power 2</cp:lastModifiedBy>
  <cp:revision>5</cp:revision>
  <dcterms:created xsi:type="dcterms:W3CDTF">2021-09-19T15:37:56Z</dcterms:created>
  <dcterms:modified xsi:type="dcterms:W3CDTF">2024-09-05T10:51:35Z</dcterms:modified>
</cp:coreProperties>
</file>